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6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15ECE4-EA15-475D-8363-8B164E087EC0}" type="datetimeFigureOut">
              <a:rPr lang="el-GR" smtClean="0"/>
              <a:t>29/3/2026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7430BD-C5E0-4D50-8B03-8AD746FD642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701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C5F7EAF-FE8D-8267-25B9-CCB02A77E1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8B68C36A-BF8D-78BF-8760-CAF0C4364F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15724027-8630-3419-EB78-598C759DD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5B782-F385-40CF-9F8D-FAB6BD662DEE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4E5D1622-4278-B86B-7E33-DBA96DB55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817B5CB9-AB5E-DECF-133D-91B9B8BD2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0173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2CAF45F-CAF1-2DA6-D6EA-C88599DCA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92386A76-4CDF-A7E3-3914-89456BCD41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4AACE802-C1D1-A995-695C-6B4C20DB3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8B042-26CC-48E7-A1EB-96A1CF0FDB65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1DB1CEF-F7E7-FBCA-0181-E23F74C318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7CAFF575-08B4-FB7C-0289-EFE9BFE12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81850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DD439C1F-851F-074C-DC58-E205FFF21E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CD99A039-8A11-3ACC-334D-5DB5BAD711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D9E64DEF-0167-FF87-4D69-9063D8257C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AF0A4-FF8A-467C-922F-56B877E5BCE6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953019C5-35D8-3200-6452-7D42E7E2C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E0A88F33-A58E-FBF9-D90E-087726F69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3921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4A1345E-B0CF-AC31-BBC9-7CD9302B0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C3BAFF3-D44B-AB01-5158-DA8B17228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F71FB8EA-4869-8464-B4A9-D122458EA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9839C-3CE6-4BAC-8BD7-FF3B0C62BE7C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C7ADA5D7-46ED-3A2A-B1F6-CDDB148C3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245F2141-C470-5EAB-4258-5A53027B1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9956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5BE565C-4CCE-DED9-C42D-0DB148B83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7FB4525B-74FF-4240-92D8-0D522BA8F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A37C5FB8-EE16-1F7D-EE30-21D0B5075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8644F-93BD-4D17-BEC4-1EE58FBEBCCC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215BC553-550E-962F-84B7-2C0F2F8B7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1F1856E2-E4F7-BBB6-0A5C-DA17374C1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654381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9AE0FD6-1AF7-FC78-624B-20C9E0501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CDB7E09-C3C9-F683-2E49-85033D4699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B650ABF8-836E-A76F-6205-27EFEF2235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C380FC3D-2E4F-A673-70F9-68DCA9B4B3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81D3A-54E5-420E-967F-E33A16FDB8A3}" type="datetime1">
              <a:rPr lang="el-GR" smtClean="0"/>
              <a:t>29/3/2026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F0844892-053A-3292-16AE-2636A7CC8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351277A6-33AD-2947-3A55-ADB48F34F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76722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2FA6ED6-822C-F38D-6643-0B80E1423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DDDC40F9-1CAA-5B40-B6E3-D572CB7553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0B12F62D-7504-1DF6-4B99-0B0E74C5E8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D2E252B1-4605-CD3A-22E2-4834539C32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0B6B6970-76F3-C22A-B5BD-08AFD5CBCB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6A6359EF-460C-B67B-94E9-18CE96CAD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601B-674C-4FB7-BD31-82B6C50BB1AE}" type="datetime1">
              <a:rPr lang="el-GR" smtClean="0"/>
              <a:t>29/3/2026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989CBDD4-EA74-7163-C5DA-DD5DAEA4A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28633059-411D-2F46-99EB-7CCA3905F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16384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380BFA11-F863-CE52-1A95-DE5392122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CD6F0AA2-CB71-82D7-1639-D06FE27BE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36957-FD45-46AF-A535-4DF52C903039}" type="datetime1">
              <a:rPr lang="el-GR" smtClean="0"/>
              <a:t>29/3/2026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A890BD6A-9F14-24EA-B5D3-43B0A94AF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1EBD1EEB-EB75-6273-6266-B21D3EC2F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90591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5333C340-4C59-B761-A949-E8C5E96EB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B2F6E-8C18-406F-8644-B330F0EB480B}" type="datetime1">
              <a:rPr lang="el-GR" smtClean="0"/>
              <a:t>29/3/2026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70CF7C86-B6D2-BE38-31D0-30799F281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379F96AD-921B-222E-72F4-7319928F4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51385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6C68F3B-564B-2C69-602B-9E8E61C60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E13B9D0-EC1D-6FAB-1FEE-0669B6224F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FD8C7AC9-F029-5751-6225-D314680CBC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3B562103-887F-755F-CFFF-F376D71F9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6A86F4-EFF0-4CFD-9FB4-3A5A683BBA5E}" type="datetime1">
              <a:rPr lang="el-GR" smtClean="0"/>
              <a:t>29/3/2026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F31D6A94-977B-C95B-E85E-868D6B5CE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81212552-1F4B-C55C-0D3F-88BACBAD5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24868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A1A19D9-C211-55B5-5747-DA0A80110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3920CFD8-3832-6C73-B762-2D54B89FBE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432AB5D0-21DC-283C-8CF3-43AC141D93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C1E506A7-1DF2-5AEA-F42F-93322A170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B329B-7F60-4976-AD34-4BEE960D01CB}" type="datetime1">
              <a:rPr lang="el-GR" smtClean="0"/>
              <a:t>29/3/2026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2E996D86-88D0-0B41-0EB3-C7EBCC9E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53D87FBD-5EF7-642D-1680-E734F5731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08661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0479ECB1-21E4-DC6B-B7E6-FEDE5B01B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B0EC5769-3669-1CC4-C06F-A0F5D2B3DB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9AB12D0E-8BF9-2920-9769-8F9650BD2B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7C789F-9C9D-49E5-96D1-4894543E3A5D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37C4BD8-4132-89A9-1710-6F5976C278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D8031F86-E7B7-8031-6E08-723D7FC337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E64A17-6E5F-445C-8E55-BA932840849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21167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F7D788E-2C1B-4EF4-8719-12613771FF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452"/>
          </a:xfrm>
          <a:prstGeom prst="rect">
            <a:avLst/>
          </a:prstGeom>
          <a:solidFill>
            <a:srgbClr val="40404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7642EB6B-A045-7D2E-96F5-E0A793823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4949" y="3499076"/>
            <a:ext cx="6053558" cy="2424774"/>
          </a:xfrm>
          <a:solidFill>
            <a:schemeClr val="accent2">
              <a:lumMod val="5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4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Teachers as Strategy Mediators</a:t>
            </a: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7C54E824-C0F4-480B-BC88-689F50C45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76199" y="548"/>
            <a:ext cx="4349752" cy="3142889"/>
          </a:xfrm>
          <a:custGeom>
            <a:avLst/>
            <a:gdLst>
              <a:gd name="connsiteX0" fmla="*/ 229420 w 4349752"/>
              <a:gd name="connsiteY0" fmla="*/ 0 h 3142889"/>
              <a:gd name="connsiteX1" fmla="*/ 4120333 w 4349752"/>
              <a:gd name="connsiteY1" fmla="*/ 0 h 3142889"/>
              <a:gd name="connsiteX2" fmla="*/ 4178840 w 4349752"/>
              <a:gd name="connsiteY2" fmla="*/ 121453 h 3142889"/>
              <a:gd name="connsiteX3" fmla="*/ 4349752 w 4349752"/>
              <a:gd name="connsiteY3" fmla="*/ 968013 h 3142889"/>
              <a:gd name="connsiteX4" fmla="*/ 2174876 w 4349752"/>
              <a:gd name="connsiteY4" fmla="*/ 3142889 h 3142889"/>
              <a:gd name="connsiteX5" fmla="*/ 0 w 4349752"/>
              <a:gd name="connsiteY5" fmla="*/ 968013 h 3142889"/>
              <a:gd name="connsiteX6" fmla="*/ 170913 w 4349752"/>
              <a:gd name="connsiteY6" fmla="*/ 121453 h 3142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49752" h="3142889">
                <a:moveTo>
                  <a:pt x="229420" y="0"/>
                </a:moveTo>
                <a:lnTo>
                  <a:pt x="4120333" y="0"/>
                </a:lnTo>
                <a:lnTo>
                  <a:pt x="4178840" y="121453"/>
                </a:lnTo>
                <a:cubicBezTo>
                  <a:pt x="4288894" y="381652"/>
                  <a:pt x="4349752" y="667725"/>
                  <a:pt x="4349752" y="968013"/>
                </a:cubicBezTo>
                <a:cubicBezTo>
                  <a:pt x="4349752" y="2169164"/>
                  <a:pt x="3376027" y="3142889"/>
                  <a:pt x="2174876" y="3142889"/>
                </a:cubicBezTo>
                <a:cubicBezTo>
                  <a:pt x="973725" y="3142889"/>
                  <a:pt x="0" y="2169164"/>
                  <a:pt x="0" y="968013"/>
                </a:cubicBezTo>
                <a:cubicBezTo>
                  <a:pt x="0" y="667725"/>
                  <a:pt x="60858" y="381652"/>
                  <a:pt x="170913" y="121453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58DEA6A1-FC5C-4E6E-BBBF-7E472949B3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653759" y="1421356"/>
            <a:ext cx="4538241" cy="5436644"/>
          </a:xfrm>
          <a:custGeom>
            <a:avLst/>
            <a:gdLst>
              <a:gd name="connsiteX0" fmla="*/ 3084645 w 4538241"/>
              <a:gd name="connsiteY0" fmla="*/ 0 h 5436644"/>
              <a:gd name="connsiteX1" fmla="*/ 4285328 w 4538241"/>
              <a:gd name="connsiteY1" fmla="*/ 242407 h 5436644"/>
              <a:gd name="connsiteX2" fmla="*/ 4538241 w 4538241"/>
              <a:gd name="connsiteY2" fmla="*/ 364242 h 5436644"/>
              <a:gd name="connsiteX3" fmla="*/ 4538241 w 4538241"/>
              <a:gd name="connsiteY3" fmla="*/ 5436644 h 5436644"/>
              <a:gd name="connsiteX4" fmla="*/ 1091428 w 4538241"/>
              <a:gd name="connsiteY4" fmla="*/ 5436644 h 5436644"/>
              <a:gd name="connsiteX5" fmla="*/ 903472 w 4538241"/>
              <a:gd name="connsiteY5" fmla="*/ 5265818 h 5436644"/>
              <a:gd name="connsiteX6" fmla="*/ 0 w 4538241"/>
              <a:gd name="connsiteY6" fmla="*/ 3084645 h 5436644"/>
              <a:gd name="connsiteX7" fmla="*/ 3084645 w 4538241"/>
              <a:gd name="connsiteY7" fmla="*/ 0 h 5436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38241" h="5436644">
                <a:moveTo>
                  <a:pt x="3084645" y="0"/>
                </a:moveTo>
                <a:cubicBezTo>
                  <a:pt x="3510546" y="0"/>
                  <a:pt x="3916286" y="86315"/>
                  <a:pt x="4285328" y="242407"/>
                </a:cubicBezTo>
                <a:lnTo>
                  <a:pt x="4538241" y="364242"/>
                </a:lnTo>
                <a:lnTo>
                  <a:pt x="4538241" y="5436644"/>
                </a:lnTo>
                <a:lnTo>
                  <a:pt x="1091428" y="5436644"/>
                </a:lnTo>
                <a:lnTo>
                  <a:pt x="903472" y="5265818"/>
                </a:lnTo>
                <a:cubicBezTo>
                  <a:pt x="345261" y="4707608"/>
                  <a:pt x="0" y="3936446"/>
                  <a:pt x="0" y="3084645"/>
                </a:cubicBezTo>
                <a:cubicBezTo>
                  <a:pt x="0" y="1381043"/>
                  <a:pt x="1381043" y="0"/>
                  <a:pt x="3084645" y="0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6AAAC3B-1954-46B7-BBAC-27DFF5B529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639395" y="0"/>
            <a:ext cx="4023360" cy="2980240"/>
          </a:xfrm>
          <a:custGeom>
            <a:avLst/>
            <a:gdLst>
              <a:gd name="connsiteX0" fmla="*/ 248676 w 4023360"/>
              <a:gd name="connsiteY0" fmla="*/ 0 h 2980240"/>
              <a:gd name="connsiteX1" fmla="*/ 3774684 w 4023360"/>
              <a:gd name="connsiteY1" fmla="*/ 0 h 2980240"/>
              <a:gd name="connsiteX2" fmla="*/ 3780561 w 4023360"/>
              <a:gd name="connsiteY2" fmla="*/ 9674 h 2980240"/>
              <a:gd name="connsiteX3" fmla="*/ 4023360 w 4023360"/>
              <a:gd name="connsiteY3" fmla="*/ 968560 h 2980240"/>
              <a:gd name="connsiteX4" fmla="*/ 2011680 w 4023360"/>
              <a:gd name="connsiteY4" fmla="*/ 2980240 h 2980240"/>
              <a:gd name="connsiteX5" fmla="*/ 0 w 4023360"/>
              <a:gd name="connsiteY5" fmla="*/ 968560 h 2980240"/>
              <a:gd name="connsiteX6" fmla="*/ 242799 w 4023360"/>
              <a:gd name="connsiteY6" fmla="*/ 9674 h 2980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23360" h="2980240">
                <a:moveTo>
                  <a:pt x="248676" y="0"/>
                </a:moveTo>
                <a:lnTo>
                  <a:pt x="3774684" y="0"/>
                </a:lnTo>
                <a:lnTo>
                  <a:pt x="3780561" y="9674"/>
                </a:lnTo>
                <a:cubicBezTo>
                  <a:pt x="3935405" y="294716"/>
                  <a:pt x="4023360" y="621366"/>
                  <a:pt x="4023360" y="968560"/>
                </a:cubicBezTo>
                <a:cubicBezTo>
                  <a:pt x="4023360" y="2079580"/>
                  <a:pt x="3122700" y="2980240"/>
                  <a:pt x="2011680" y="2980240"/>
                </a:cubicBezTo>
                <a:cubicBezTo>
                  <a:pt x="900660" y="2980240"/>
                  <a:pt x="0" y="2079580"/>
                  <a:pt x="0" y="968560"/>
                </a:cubicBezTo>
                <a:cubicBezTo>
                  <a:pt x="0" y="621366"/>
                  <a:pt x="87955" y="294716"/>
                  <a:pt x="242799" y="96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FE8540B1-6D30-A3E3-91B6-1226DA3613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02455" y="356187"/>
            <a:ext cx="3860300" cy="179228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1700" b="1" dirty="0"/>
              <a:t>Επ</a:t>
            </a:r>
            <a:r>
              <a:rPr lang="en-US" sz="1700" b="1" dirty="0" err="1"/>
              <a:t>ιμόρφωση</a:t>
            </a:r>
            <a:r>
              <a:rPr lang="en-US" sz="1700" b="1" dirty="0"/>
              <a:t> </a:t>
            </a:r>
            <a:r>
              <a:rPr lang="en-US" sz="1700" b="1" dirty="0" err="1"/>
              <a:t>εκ</a:t>
            </a:r>
            <a:r>
              <a:rPr lang="en-US" sz="1700" b="1" dirty="0"/>
              <a:t>παιδευτικών για τη διδασκαλία στρατηγικών αυτορρυθμιζόμενης μάθησης (SRL) στην εποχή της Τεχνητής Νοημοσύνης</a:t>
            </a:r>
            <a:r>
              <a:rPr lang="el-GR" sz="1700" b="1" dirty="0"/>
              <a:t> (ΑΙ)</a:t>
            </a:r>
            <a:endParaRPr lang="en-US" sz="1700" b="1" dirty="0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5AD6500-BB62-4AAC-9D2F-C10DDC90CB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16897" y="1584494"/>
            <a:ext cx="4375105" cy="5273507"/>
          </a:xfrm>
          <a:custGeom>
            <a:avLst/>
            <a:gdLst>
              <a:gd name="connsiteX0" fmla="*/ 2921508 w 4375105"/>
              <a:gd name="connsiteY0" fmla="*/ 0 h 5273507"/>
              <a:gd name="connsiteX1" fmla="*/ 4314072 w 4375105"/>
              <a:gd name="connsiteY1" fmla="*/ 352611 h 5273507"/>
              <a:gd name="connsiteX2" fmla="*/ 4375105 w 4375105"/>
              <a:gd name="connsiteY2" fmla="*/ 389689 h 5273507"/>
              <a:gd name="connsiteX3" fmla="*/ 4375105 w 4375105"/>
              <a:gd name="connsiteY3" fmla="*/ 5273507 h 5273507"/>
              <a:gd name="connsiteX4" fmla="*/ 1193705 w 4375105"/>
              <a:gd name="connsiteY4" fmla="*/ 5273507 h 5273507"/>
              <a:gd name="connsiteX5" fmla="*/ 1063158 w 4375105"/>
              <a:gd name="connsiteY5" fmla="*/ 5175886 h 5273507"/>
              <a:gd name="connsiteX6" fmla="*/ 0 w 4375105"/>
              <a:gd name="connsiteY6" fmla="*/ 2921508 h 5273507"/>
              <a:gd name="connsiteX7" fmla="*/ 2921508 w 4375105"/>
              <a:gd name="connsiteY7" fmla="*/ 0 h 5273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375105" h="5273507">
                <a:moveTo>
                  <a:pt x="2921508" y="0"/>
                </a:moveTo>
                <a:cubicBezTo>
                  <a:pt x="3425728" y="0"/>
                  <a:pt x="3900114" y="127735"/>
                  <a:pt x="4314072" y="352611"/>
                </a:cubicBezTo>
                <a:lnTo>
                  <a:pt x="4375105" y="389689"/>
                </a:lnTo>
                <a:lnTo>
                  <a:pt x="4375105" y="5273507"/>
                </a:lnTo>
                <a:lnTo>
                  <a:pt x="1193705" y="5273507"/>
                </a:lnTo>
                <a:lnTo>
                  <a:pt x="1063158" y="5175886"/>
                </a:lnTo>
                <a:cubicBezTo>
                  <a:pt x="413861" y="4640038"/>
                  <a:pt x="0" y="3829104"/>
                  <a:pt x="0" y="2921508"/>
                </a:cubicBezTo>
                <a:cubicBezTo>
                  <a:pt x="0" y="1308004"/>
                  <a:pt x="1308004" y="0"/>
                  <a:pt x="292150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8950EA-1D83-B045-2057-64FC8A4A2604}"/>
              </a:ext>
            </a:extLst>
          </p:cNvPr>
          <p:cNvSpPr txBox="1"/>
          <p:nvPr/>
        </p:nvSpPr>
        <p:spPr>
          <a:xfrm>
            <a:off x="8386139" y="3143438"/>
            <a:ext cx="3474621" cy="27804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/>
              <a:t>Κα</a:t>
            </a:r>
            <a:r>
              <a:rPr lang="en-US" sz="2000" dirty="0" err="1"/>
              <a:t>τερίν</a:t>
            </a:r>
            <a:r>
              <a:rPr lang="en-US" sz="2000" dirty="0"/>
              <a:t>α Φλώρου, Γεωργία Μηλιώνη και Ιωάννα Τύρου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dirty="0"/>
              <a:t>ΕΚΠΑ 2025-26</a:t>
            </a:r>
          </a:p>
        </p:txBody>
      </p:sp>
      <p:sp>
        <p:nvSpPr>
          <p:cNvPr id="6" name="Θέση ημερομηνίας 5">
            <a:extLst>
              <a:ext uri="{FF2B5EF4-FFF2-40B4-BE49-F238E27FC236}">
                <a16:creationId xmlns:a16="http://schemas.microsoft.com/office/drawing/2014/main" id="{0BAC69F0-A316-7258-3455-83EEB8E64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445DE-8B62-49F9-9F65-625CA42340BD}" type="datetime1">
              <a:rPr lang="el-GR" smtClean="0"/>
              <a:t>29/3/2026</a:t>
            </a:fld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902E6E03-BB75-B348-DC36-C07792506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1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610520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12639920-F16F-B471-FDD1-9F17C7FF4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69925"/>
            <a:ext cx="4508946" cy="1325563"/>
          </a:xfrm>
        </p:spPr>
        <p:txBody>
          <a:bodyPr anchor="b">
            <a:normAutofit/>
          </a:bodyPr>
          <a:lstStyle/>
          <a:p>
            <a:pPr algn="r"/>
            <a:r>
              <a:rPr lang="el-GR">
                <a:solidFill>
                  <a:schemeClr val="bg1"/>
                </a:solidFill>
              </a:rPr>
              <a:t>Βιβλιογραφία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6210" y="2026340"/>
            <a:ext cx="522093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79FE2FD2-DCF2-31F0-3B20-54348CCD2B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2667" y="2398957"/>
            <a:ext cx="9406666" cy="3526144"/>
          </a:xfrm>
        </p:spPr>
        <p:txBody>
          <a:bodyPr>
            <a:normAutofit/>
          </a:bodyPr>
          <a:lstStyle/>
          <a:p>
            <a:r>
              <a:rPr lang="it-IT" sz="2000">
                <a:solidFill>
                  <a:schemeClr val="bg1"/>
                </a:solidFill>
              </a:rPr>
              <a:t>Zimmerman, B. J. (2002). Becoming a self-regulated learner.</a:t>
            </a:r>
          </a:p>
          <a:p>
            <a:r>
              <a:rPr lang="it-IT" sz="2000">
                <a:solidFill>
                  <a:schemeClr val="bg1"/>
                </a:solidFill>
              </a:rPr>
              <a:t>Panadero, E. (2017). A review of self-regulated learning.</a:t>
            </a:r>
          </a:p>
          <a:p>
            <a:r>
              <a:rPr lang="it-IT" sz="2000">
                <a:solidFill>
                  <a:schemeClr val="bg1"/>
                </a:solidFill>
              </a:rPr>
              <a:t>Dignath &amp; Veenman (2021). The role of teachers in SRL instruction.</a:t>
            </a:r>
          </a:p>
          <a:p>
            <a:r>
              <a:rPr lang="it-IT" sz="2000">
                <a:solidFill>
                  <a:schemeClr val="bg1"/>
                </a:solidFill>
              </a:rPr>
              <a:t>Hattie, J. (2012). Visible Learning for Teachers.</a:t>
            </a:r>
          </a:p>
          <a:p>
            <a:r>
              <a:rPr lang="it-IT" sz="2000">
                <a:solidFill>
                  <a:schemeClr val="bg1"/>
                </a:solidFill>
              </a:rPr>
              <a:t>Pressley et al. (1992). Strategy instruction in the classroom.</a:t>
            </a:r>
          </a:p>
          <a:p>
            <a:r>
              <a:rPr lang="it-IT" sz="2000">
                <a:solidFill>
                  <a:schemeClr val="bg1"/>
                </a:solidFill>
              </a:rPr>
              <a:t>Holmes, W., Bialik, M., &amp; Fadel, C. (2019). Artificial Intelligence in Education.</a:t>
            </a:r>
          </a:p>
          <a:p>
            <a:r>
              <a:rPr lang="it-IT" sz="2000">
                <a:solidFill>
                  <a:schemeClr val="bg1"/>
                </a:solidFill>
              </a:rPr>
              <a:t>Luckin et al. (2016). Intelligence Unleashed.</a:t>
            </a:r>
          </a:p>
          <a:p>
            <a:r>
              <a:rPr lang="it-IT" sz="2000">
                <a:solidFill>
                  <a:schemeClr val="bg1"/>
                </a:solidFill>
              </a:rPr>
              <a:t>Azevedo et al. (2022). AI and SRL: opportunities and challenges.</a:t>
            </a:r>
          </a:p>
          <a:p>
            <a:endParaRPr lang="el-GR" sz="200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71879F11-6259-5719-4721-F1985DB3C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0E097-34E2-48C6-B8BB-385D6C891F97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C8D13A05-EF16-3C5D-9F09-D9A8A110A9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958709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AE9375-4664-4DB2-922D-2782A6E439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504C98-6397-41C1-A8D8-2D9C4ED307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6210" y="2026340"/>
            <a:ext cx="5220936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2F687DEA-9DEB-C0ED-CE4B-BF44969B25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2667" y="2398957"/>
            <a:ext cx="9406666" cy="3526144"/>
          </a:xfrm>
        </p:spPr>
        <p:txBody>
          <a:bodyPr>
            <a:normAutofit/>
          </a:bodyPr>
          <a:lstStyle/>
          <a:p>
            <a:r>
              <a:rPr lang="el-GR" sz="2000">
                <a:solidFill>
                  <a:schemeClr val="bg1"/>
                </a:solidFill>
              </a:rPr>
              <a:t>Ευχαριστούμε και παρακαλούμε για την εθελοντική εργασία σας!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DD005C1-8C51-42D6-9BEE-B9B838497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DCE1BD94-CF90-D390-A60D-CEE09AD13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990915-B8AF-4AAF-BBC9-0B24136C8EC9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697FFD1F-9875-9ABF-C510-1217CD1F0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11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04894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F7965F16-06FB-134A-A863-984B537690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l-GR" sz="5000">
                <a:solidFill>
                  <a:schemeClr val="bg1"/>
                </a:solidFill>
              </a:rPr>
              <a:t>Εισαγωγή – Πλαίσιο του προβλήματος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2E62B8A-96F0-D935-47E9-C807688441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l-GR" sz="1700">
                <a:solidFill>
                  <a:schemeClr val="bg1"/>
                </a:solidFill>
              </a:rPr>
              <a:t>Μετάβαση από τη γνώση στις στρατηγικές μάθησης</a:t>
            </a:r>
          </a:p>
          <a:p>
            <a:pPr marL="0" indent="0">
              <a:buNone/>
            </a:pPr>
            <a:r>
              <a:rPr lang="el-GR" sz="1700">
                <a:solidFill>
                  <a:schemeClr val="bg1"/>
                </a:solidFill>
              </a:rPr>
              <a:t>Ο ρόλος του εκπαιδευτικού ως:</a:t>
            </a:r>
          </a:p>
          <a:p>
            <a:r>
              <a:rPr lang="el-GR" sz="1700">
                <a:solidFill>
                  <a:schemeClr val="bg1"/>
                </a:solidFill>
              </a:rPr>
              <a:t>μεταδότης γνώσης → διαμεσολαβητής στρατηγικών</a:t>
            </a:r>
          </a:p>
          <a:p>
            <a:pPr marL="0" indent="0">
              <a:buNone/>
            </a:pPr>
            <a:r>
              <a:rPr lang="el-GR" sz="1700">
                <a:solidFill>
                  <a:schemeClr val="bg1"/>
                </a:solidFill>
              </a:rPr>
              <a:t>Η έκρηξη των AI εργαλείων (ChatGPT, tutors, adaptive systems) με κίνδυνο:</a:t>
            </a:r>
          </a:p>
          <a:p>
            <a:r>
              <a:rPr lang="el-GR" sz="1700">
                <a:solidFill>
                  <a:schemeClr val="bg1"/>
                </a:solidFill>
              </a:rPr>
              <a:t>επιφανειακής χρήσης AI</a:t>
            </a:r>
          </a:p>
          <a:p>
            <a:r>
              <a:rPr lang="el-GR" sz="1700">
                <a:solidFill>
                  <a:schemeClr val="bg1"/>
                </a:solidFill>
              </a:rPr>
              <a:t>εξάρτησης των μαθητών</a:t>
            </a:r>
          </a:p>
          <a:p>
            <a:pPr marL="0" indent="0">
              <a:buNone/>
            </a:pPr>
            <a:r>
              <a:rPr lang="el-GR" sz="1700">
                <a:solidFill>
                  <a:schemeClr val="bg1"/>
                </a:solidFill>
              </a:rPr>
              <a:t>Την ανάγκη για καθοδηγούμενης ενσωμάτωσης της ΤΝ με παιδαγωγικό τρόπο</a:t>
            </a:r>
          </a:p>
          <a:p>
            <a:pPr marL="0" indent="0">
              <a:buNone/>
            </a:pPr>
            <a:r>
              <a:rPr lang="el-GR" sz="1700" i="1">
                <a:solidFill>
                  <a:schemeClr val="bg1"/>
                </a:solidFill>
              </a:rPr>
              <a:t>Η ΤΝ μπορεί να ενισχύσει την αυτορρυθμιζόμενη μάθηση μόνο αν οι εκπαιδευτικοί είναι επιμορφωμένοι να λειτουργούν ως στρατηγικοί διαμεσολαβητές.</a:t>
            </a:r>
          </a:p>
          <a:p>
            <a:endParaRPr lang="el-GR" sz="1700">
              <a:solidFill>
                <a:schemeClr val="bg1"/>
              </a:solidFill>
            </a:endParaRP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A9DFD5AF-53ED-E5F2-5D1E-82BCCE7F0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470C93-29BF-4330-A7FF-8016F90E6D5F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8B2B238C-D41C-193A-BF5D-800C1237D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72303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C54CA25E-FF1D-2041-CE1C-F60C7C1BE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l-GR" sz="3800">
                <a:solidFill>
                  <a:schemeClr val="bg1"/>
                </a:solidFill>
              </a:rPr>
              <a:t>Αυτορρυθμιζόμενη Μάθηση (SRL)</a:t>
            </a:r>
            <a:br>
              <a:rPr lang="el-GR" sz="3800">
                <a:solidFill>
                  <a:schemeClr val="bg1"/>
                </a:solidFill>
              </a:rPr>
            </a:br>
            <a:endParaRPr lang="el-GR" sz="380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E35922C0-D1B1-9056-BAE8-F32898C99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l-GR" sz="2000">
                <a:solidFill>
                  <a:schemeClr val="bg1"/>
                </a:solidFill>
              </a:rPr>
              <a:t>Τι είναι η SRL (σχεδιασμός – παρακολούθηση – αναστοχασμός)</a:t>
            </a:r>
          </a:p>
          <a:p>
            <a:r>
              <a:rPr lang="el-GR" sz="2000">
                <a:solidFill>
                  <a:schemeClr val="bg1"/>
                </a:solidFill>
              </a:rPr>
              <a:t>Γνωστικές, μεταγνωστικές, κινητοποιητικές στρατηγικές</a:t>
            </a:r>
          </a:p>
          <a:p>
            <a:r>
              <a:rPr lang="el-GR" sz="2000">
                <a:solidFill>
                  <a:schemeClr val="bg1"/>
                </a:solidFill>
              </a:rPr>
              <a:t>Ο ρόλος της ρητής διδασκαλίας στρατηγικών</a:t>
            </a:r>
          </a:p>
          <a:p>
            <a:pPr marL="0" indent="0">
              <a:buNone/>
            </a:pPr>
            <a:r>
              <a:rPr lang="el-GR" sz="2000">
                <a:solidFill>
                  <a:schemeClr val="bg1"/>
                </a:solidFill>
              </a:rPr>
              <a:t>Ο ρόλος του εκπαιδευτικού ως strategy mediator</a:t>
            </a:r>
          </a:p>
          <a:p>
            <a:r>
              <a:rPr lang="el-GR" sz="2000">
                <a:solidFill>
                  <a:schemeClr val="bg1"/>
                </a:solidFill>
              </a:rPr>
              <a:t>Μοντελοποίηση στρατηγικών</a:t>
            </a:r>
          </a:p>
          <a:p>
            <a:r>
              <a:rPr lang="el-GR" sz="2000">
                <a:solidFill>
                  <a:schemeClr val="bg1"/>
                </a:solidFill>
              </a:rPr>
              <a:t>Scaffolding</a:t>
            </a:r>
          </a:p>
          <a:p>
            <a:r>
              <a:rPr lang="el-GR" sz="2000">
                <a:solidFill>
                  <a:schemeClr val="bg1"/>
                </a:solidFill>
              </a:rPr>
              <a:t>Καθοδηγούμενη πρακτική</a:t>
            </a:r>
          </a:p>
          <a:p>
            <a:r>
              <a:rPr lang="el-GR" sz="2000">
                <a:solidFill>
                  <a:schemeClr val="bg1"/>
                </a:solidFill>
              </a:rPr>
              <a:t>Ανατροφοδότηση</a:t>
            </a:r>
          </a:p>
          <a:p>
            <a:endParaRPr lang="el-GR" sz="2000">
              <a:solidFill>
                <a:schemeClr val="bg1"/>
              </a:solidFill>
            </a:endParaRP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5706F4DF-3AA9-829D-1277-108553BD0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E87C0-ECFC-46B8-BFE4-53DBE91289EF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297DB816-B8D5-1DDA-2B25-616B92A4E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246191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7A28F17C-FD71-59A2-9754-EB6E95098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l-GR" sz="8000">
                <a:solidFill>
                  <a:schemeClr val="bg1"/>
                </a:solidFill>
              </a:rPr>
              <a:t>AI και μάθηση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CF336565-28DB-2997-D7EC-387C0BBEC9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l-GR" sz="2000" dirty="0">
                <a:solidFill>
                  <a:schemeClr val="bg1"/>
                </a:solidFill>
              </a:rPr>
              <a:t>AI ως:</a:t>
            </a:r>
          </a:p>
          <a:p>
            <a:r>
              <a:rPr lang="el-GR" sz="2000" dirty="0">
                <a:solidFill>
                  <a:schemeClr val="bg1"/>
                </a:solidFill>
              </a:rPr>
              <a:t>γνωστικό εργαλείο</a:t>
            </a:r>
          </a:p>
          <a:p>
            <a:r>
              <a:rPr lang="el-GR" sz="2000" dirty="0" err="1">
                <a:solidFill>
                  <a:schemeClr val="bg1"/>
                </a:solidFill>
              </a:rPr>
              <a:t>μεταγνωστικός</a:t>
            </a:r>
            <a:r>
              <a:rPr lang="el-GR" sz="2000" dirty="0">
                <a:solidFill>
                  <a:schemeClr val="bg1"/>
                </a:solidFill>
              </a:rPr>
              <a:t> καθρέφτης</a:t>
            </a:r>
          </a:p>
          <a:p>
            <a:r>
              <a:rPr lang="el-GR" sz="2000" dirty="0" err="1">
                <a:solidFill>
                  <a:schemeClr val="bg1"/>
                </a:solidFill>
              </a:rPr>
              <a:t>tutor</a:t>
            </a:r>
            <a:r>
              <a:rPr lang="el-GR" sz="2000" dirty="0">
                <a:solidFill>
                  <a:schemeClr val="bg1"/>
                </a:solidFill>
              </a:rPr>
              <a:t> ή </a:t>
            </a:r>
            <a:r>
              <a:rPr lang="el-GR" sz="2000" dirty="0" err="1">
                <a:solidFill>
                  <a:schemeClr val="bg1"/>
                </a:solidFill>
              </a:rPr>
              <a:t>learning</a:t>
            </a:r>
            <a:r>
              <a:rPr lang="el-GR" sz="2000" dirty="0">
                <a:solidFill>
                  <a:schemeClr val="bg1"/>
                </a:solidFill>
              </a:rPr>
              <a:t> </a:t>
            </a:r>
            <a:r>
              <a:rPr lang="el-GR" sz="2000" dirty="0" err="1">
                <a:solidFill>
                  <a:schemeClr val="bg1"/>
                </a:solidFill>
              </a:rPr>
              <a:t>companion</a:t>
            </a:r>
            <a:endParaRPr lang="el-GR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l-GR" sz="2000" i="1" dirty="0">
                <a:solidFill>
                  <a:schemeClr val="bg1"/>
                </a:solidFill>
              </a:rPr>
              <a:t>Όρια της AI χωρίς παιδαγωγικό σχεδιασμό</a:t>
            </a:r>
          </a:p>
          <a:p>
            <a:endParaRPr lang="el-GR" sz="2000" dirty="0">
              <a:solidFill>
                <a:schemeClr val="bg1"/>
              </a:solidFill>
            </a:endParaRP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5F010AB0-632E-B94E-B62C-6539B2051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2E313-D63D-4E53-8E09-5DECA8CBD3E0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A80A8612-3814-B778-5577-E24239FE9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1836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94CEB9D3-A7E0-23C7-B579-58DBE16AC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l-GR">
                <a:solidFill>
                  <a:schemeClr val="bg1"/>
                </a:solidFill>
              </a:rPr>
              <a:t>Ανάλυση αναγκών επιμόρφωσης εκπαιδευτικών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6D268C1D-9D01-A657-EA73-839664546F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l-GR" sz="2000">
                <a:solidFill>
                  <a:schemeClr val="bg1"/>
                </a:solidFill>
              </a:rPr>
              <a:t>Έλλειψη:</a:t>
            </a:r>
          </a:p>
          <a:p>
            <a:r>
              <a:rPr lang="el-GR" sz="2000">
                <a:solidFill>
                  <a:schemeClr val="bg1"/>
                </a:solidFill>
              </a:rPr>
              <a:t>γνώσης για SRL</a:t>
            </a:r>
          </a:p>
          <a:p>
            <a:r>
              <a:rPr lang="el-GR" sz="2000">
                <a:solidFill>
                  <a:schemeClr val="bg1"/>
                </a:solidFill>
              </a:rPr>
              <a:t>παιδαγωγικής αξιοποίησης AI</a:t>
            </a:r>
          </a:p>
          <a:p>
            <a:r>
              <a:rPr lang="el-GR" sz="2000">
                <a:solidFill>
                  <a:schemeClr val="bg1"/>
                </a:solidFill>
              </a:rPr>
              <a:t>κριτικής στάσης απέναντι στην AI</a:t>
            </a:r>
          </a:p>
          <a:p>
            <a:pPr marL="0" indent="0">
              <a:buNone/>
            </a:pPr>
            <a:r>
              <a:rPr lang="el-GR" sz="2000">
                <a:solidFill>
                  <a:schemeClr val="bg1"/>
                </a:solidFill>
              </a:rPr>
              <a:t>Αντιφάσεις:</a:t>
            </a:r>
          </a:p>
          <a:p>
            <a:r>
              <a:rPr lang="el-GR" sz="2000">
                <a:solidFill>
                  <a:schemeClr val="bg1"/>
                </a:solidFill>
              </a:rPr>
              <a:t>χρήση AI χωρίς διδακτικούς στόχους</a:t>
            </a:r>
          </a:p>
          <a:p>
            <a:r>
              <a:rPr lang="el-GR" sz="2000">
                <a:solidFill>
                  <a:schemeClr val="bg1"/>
                </a:solidFill>
              </a:rPr>
              <a:t>έμφαση στο εργαλείο, όχι στη στρατηγική</a:t>
            </a:r>
          </a:p>
          <a:p>
            <a:endParaRPr lang="el-GR" sz="2000">
              <a:solidFill>
                <a:schemeClr val="bg1"/>
              </a:solidFill>
            </a:endParaRP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AFA4B4A5-10DD-18DA-79DC-E0F4E16800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EB1D2-FA69-4EC7-A154-5648EC36ECB7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7B61F8E3-2C7B-E4F5-8BE1-36FEB2C02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813538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A7CD4E94-F828-92D8-B7D8-06032F49E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l-GR" sz="5000">
                <a:solidFill>
                  <a:schemeClr val="bg1"/>
                </a:solidFill>
              </a:rPr>
              <a:t>Παιδαγωγικός σχεδιασμός</a:t>
            </a:r>
            <a:br>
              <a:rPr lang="el-GR" sz="5000">
                <a:solidFill>
                  <a:schemeClr val="bg1"/>
                </a:solidFill>
              </a:rPr>
            </a:br>
            <a:endParaRPr lang="el-GR" sz="500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2A8BAE42-92B0-AC37-7FD8-ED3734BBB5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l-GR" sz="2000" dirty="0">
                <a:solidFill>
                  <a:schemeClr val="bg1"/>
                </a:solidFill>
              </a:rPr>
              <a:t>Σχεδιασμός μαθημάτων με AI για:</a:t>
            </a:r>
          </a:p>
          <a:p>
            <a:r>
              <a:rPr lang="el-GR" sz="2000" dirty="0" err="1">
                <a:solidFill>
                  <a:schemeClr val="bg1"/>
                </a:solidFill>
              </a:rPr>
              <a:t>αυτοπαρακολούθηση</a:t>
            </a:r>
            <a:endParaRPr lang="el-GR" sz="2000" dirty="0">
              <a:solidFill>
                <a:schemeClr val="bg1"/>
              </a:solidFill>
            </a:endParaRPr>
          </a:p>
          <a:p>
            <a:r>
              <a:rPr lang="el-GR" sz="2000" dirty="0" err="1">
                <a:solidFill>
                  <a:schemeClr val="bg1"/>
                </a:solidFill>
              </a:rPr>
              <a:t>αναστοχασμό</a:t>
            </a:r>
            <a:endParaRPr lang="el-GR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l-GR" sz="2000" i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l-GR" sz="2000" i="1" dirty="0">
                <a:solidFill>
                  <a:schemeClr val="bg1"/>
                </a:solidFill>
              </a:rPr>
              <a:t>Παραδείγματα σεναρίων</a:t>
            </a:r>
          </a:p>
          <a:p>
            <a:endParaRPr lang="el-GR" sz="2000" dirty="0">
              <a:solidFill>
                <a:schemeClr val="bg1"/>
              </a:solidFill>
            </a:endParaRP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E27F7EB2-5ED8-5823-D6BD-4C186618F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3EA52-3C35-4656-8665-736E475C259A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9E3AA6AE-DA2A-E1FA-8173-BD5F2984B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02986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38F5530-DA31-4B62-8DF9-56A1A3B6B6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EFAF95-013F-4375-AAF4-033AC93F5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8735E28-7236-42D8-A5E1-A0F302FE8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2075420"/>
            <a:ext cx="12048729" cy="4093306"/>
            <a:chOff x="1" y="2075420"/>
            <a:chExt cx="12048729" cy="4093306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3642881-D4B2-4CC2-A287-0FA0006F3A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7942191" y="2507571"/>
              <a:ext cx="3563871" cy="3563871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01C50C6-CC43-4D9E-B2AB-F373712E43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435065" y="4048931"/>
              <a:ext cx="1381607" cy="1381607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6E7187D-0938-461D-BFC5-89EEF35062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" y="2075420"/>
              <a:ext cx="3144364" cy="3144364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20000"/>
                  </a:schemeClr>
                </a:gs>
                <a:gs pos="100000">
                  <a:schemeClr val="tx2">
                    <a:lumMod val="50000"/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34C951A-9754-438B-9D57-E6B93B6E4C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2600000">
              <a:off x="10150845" y="4270841"/>
              <a:ext cx="1897885" cy="1897885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CC8FCE-0563-4147-B2A2-7C81702EBE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046780" y="3040492"/>
              <a:ext cx="2579322" cy="2579322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E68FC26-41A9-4C82-BE7F-E9344CDC4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224640" y="3193975"/>
              <a:ext cx="2243193" cy="2243193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FBB336D1-2562-4680-B29B-E22C603C0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438146" y="1042605"/>
            <a:ext cx="2796461" cy="71125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0"/>
                </a:schemeClr>
              </a:gs>
              <a:gs pos="100000">
                <a:schemeClr val="tx2">
                  <a:lumMod val="75000"/>
                  <a:alpha val="1000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EED3885-4010-4FBE-A045-DC59CAE78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59539" y="317578"/>
            <a:ext cx="548640" cy="549007"/>
            <a:chOff x="7029447" y="3514725"/>
            <a:chExt cx="1285875" cy="54900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3D74F45-ED22-46E8-8A8C-85550ED981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F675583-78ED-4BEC-8424-37068227E8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9BD9726-207D-4725-AA6E-5147080D5B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1A43941-4783-4A0B-9385-1952F9F89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B4806F9C-3233-4FC3-B300-D5AA58A5CD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6140785"/>
            <a:ext cx="6095997" cy="711252"/>
          </a:xfrm>
          <a:prstGeom prst="rect">
            <a:avLst/>
          </a:prstGeom>
          <a:gradFill flip="none" rotWithShape="1">
            <a:gsLst>
              <a:gs pos="10000">
                <a:schemeClr val="tx2">
                  <a:lumMod val="50000"/>
                  <a:alpha val="10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0E3F9FC-BB7B-433D-8A4F-1BCFA582E0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616345" y="5940560"/>
            <a:ext cx="1285875" cy="549007"/>
            <a:chOff x="7029447" y="3514725"/>
            <a:chExt cx="1285875" cy="54900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406F394-9D6F-4986-A3AF-6EF16DEDE6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4F98CF1-0C8F-435D-846B-D3C506378F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2781ACDD-4A0F-4369-A468-3FEC355F8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BB34D61-E762-4862-9DA8-702D97A362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8DF16973-48FD-76B6-F546-B31AC6953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0936"/>
            <a:ext cx="4652264" cy="5626947"/>
          </a:xfrm>
          <a:noFill/>
        </p:spPr>
        <p:txBody>
          <a:bodyPr anchor="ctr">
            <a:normAutofit/>
          </a:bodyPr>
          <a:lstStyle/>
          <a:p>
            <a:r>
              <a:rPr lang="el-GR" b="1" dirty="0" err="1">
                <a:solidFill>
                  <a:schemeClr val="bg1"/>
                </a:solidFill>
              </a:rPr>
              <a:t>Μικρο</a:t>
            </a:r>
            <a:r>
              <a:rPr lang="el-GR" b="1" dirty="0">
                <a:solidFill>
                  <a:schemeClr val="bg1"/>
                </a:solidFill>
              </a:rPr>
              <a:t>-δραστηριότητα SRL: </a:t>
            </a:r>
            <a:br>
              <a:rPr lang="el-GR" b="1" dirty="0">
                <a:solidFill>
                  <a:schemeClr val="bg1"/>
                </a:solidFill>
              </a:rPr>
            </a:br>
            <a:r>
              <a:rPr lang="el-GR" b="1" dirty="0" err="1">
                <a:solidFill>
                  <a:schemeClr val="bg1"/>
                </a:solidFill>
              </a:rPr>
              <a:t>Condizionale</a:t>
            </a:r>
            <a:r>
              <a:rPr lang="el-GR" b="1" dirty="0">
                <a:solidFill>
                  <a:schemeClr val="bg1"/>
                </a:solidFill>
              </a:rPr>
              <a:t> </a:t>
            </a:r>
            <a:r>
              <a:rPr lang="el-GR" b="1" dirty="0" err="1">
                <a:solidFill>
                  <a:schemeClr val="bg1"/>
                </a:solidFill>
              </a:rPr>
              <a:t>composto</a:t>
            </a:r>
            <a:br>
              <a:rPr lang="el-GR" dirty="0">
                <a:solidFill>
                  <a:schemeClr val="bg1"/>
                </a:solidFill>
              </a:rPr>
            </a:br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94C6153-8F0A-5703-F8DA-3D9F4B8DD0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3201" y="91440"/>
            <a:ext cx="6197544" cy="6593840"/>
          </a:xfrm>
          <a:noFill/>
        </p:spPr>
        <p:txBody>
          <a:bodyPr anchor="ctr">
            <a:normAutofit/>
          </a:bodyPr>
          <a:lstStyle/>
          <a:p>
            <a:pPr>
              <a:buNone/>
            </a:pPr>
            <a:r>
              <a:rPr lang="el-GR" sz="1400" b="1" i="1" dirty="0">
                <a:solidFill>
                  <a:schemeClr val="bg1"/>
                </a:solidFill>
              </a:rPr>
              <a:t>Στόχος: </a:t>
            </a:r>
            <a:r>
              <a:rPr lang="el-GR" sz="1400" i="1" dirty="0">
                <a:solidFill>
                  <a:schemeClr val="bg1"/>
                </a:solidFill>
              </a:rPr>
              <a:t>Κατανόηση και παραγωγή του </a:t>
            </a:r>
            <a:r>
              <a:rPr lang="el-GR" sz="1400" i="1" dirty="0" err="1">
                <a:solidFill>
                  <a:schemeClr val="bg1"/>
                </a:solidFill>
              </a:rPr>
              <a:t>condizionale</a:t>
            </a:r>
            <a:r>
              <a:rPr lang="el-GR" sz="1400" i="1" dirty="0">
                <a:solidFill>
                  <a:schemeClr val="bg1"/>
                </a:solidFill>
              </a:rPr>
              <a:t> </a:t>
            </a:r>
            <a:r>
              <a:rPr lang="el-GR" sz="1400" i="1" dirty="0" err="1">
                <a:solidFill>
                  <a:schemeClr val="bg1"/>
                </a:solidFill>
              </a:rPr>
              <a:t>composto</a:t>
            </a:r>
            <a:r>
              <a:rPr lang="el-GR" sz="1400" i="1" dirty="0">
                <a:solidFill>
                  <a:schemeClr val="bg1"/>
                </a:solidFill>
              </a:rPr>
              <a:t> μέσω στρατηγικής σκέψης</a:t>
            </a:r>
          </a:p>
          <a:p>
            <a:pPr>
              <a:buNone/>
            </a:pPr>
            <a:r>
              <a:rPr lang="el-GR" sz="1400" b="1" dirty="0">
                <a:solidFill>
                  <a:schemeClr val="bg1"/>
                </a:solidFill>
              </a:rPr>
              <a:t>1. ΣΧΕΔΙΑΣΜΟΣ (ΠΡΙΝ)</a:t>
            </a:r>
            <a:br>
              <a:rPr lang="el-GR" sz="1400" dirty="0">
                <a:solidFill>
                  <a:schemeClr val="bg1"/>
                </a:solidFill>
              </a:rPr>
            </a:br>
            <a:r>
              <a:rPr lang="el-GR" sz="1400" dirty="0">
                <a:solidFill>
                  <a:schemeClr val="bg1"/>
                </a:solidFill>
              </a:rPr>
              <a:t>Διαβάστε: </a:t>
            </a:r>
            <a:r>
              <a:rPr lang="el-GR" sz="1400" i="1" dirty="0" err="1">
                <a:solidFill>
                  <a:schemeClr val="bg1"/>
                </a:solidFill>
              </a:rPr>
              <a:t>Se</a:t>
            </a:r>
            <a:r>
              <a:rPr lang="el-GR" sz="1400" i="1" dirty="0">
                <a:solidFill>
                  <a:schemeClr val="bg1"/>
                </a:solidFill>
              </a:rPr>
              <a:t> </a:t>
            </a:r>
            <a:r>
              <a:rPr lang="el-GR" sz="1400" i="1" dirty="0" err="1">
                <a:solidFill>
                  <a:schemeClr val="bg1"/>
                </a:solidFill>
              </a:rPr>
              <a:t>avessi</a:t>
            </a:r>
            <a:r>
              <a:rPr lang="el-GR" sz="1400" i="1" dirty="0">
                <a:solidFill>
                  <a:schemeClr val="bg1"/>
                </a:solidFill>
              </a:rPr>
              <a:t> </a:t>
            </a:r>
            <a:r>
              <a:rPr lang="el-GR" sz="1400" i="1" dirty="0" err="1">
                <a:solidFill>
                  <a:schemeClr val="bg1"/>
                </a:solidFill>
              </a:rPr>
              <a:t>studiato</a:t>
            </a:r>
            <a:r>
              <a:rPr lang="el-GR" sz="1400" i="1" dirty="0">
                <a:solidFill>
                  <a:schemeClr val="bg1"/>
                </a:solidFill>
              </a:rPr>
              <a:t>, </a:t>
            </a:r>
            <a:r>
              <a:rPr lang="el-GR" sz="1400" i="1" dirty="0" err="1">
                <a:solidFill>
                  <a:schemeClr val="bg1"/>
                </a:solidFill>
              </a:rPr>
              <a:t>avrei</a:t>
            </a:r>
            <a:r>
              <a:rPr lang="el-GR" sz="1400" i="1" dirty="0">
                <a:solidFill>
                  <a:schemeClr val="bg1"/>
                </a:solidFill>
              </a:rPr>
              <a:t> </a:t>
            </a:r>
            <a:r>
              <a:rPr lang="el-GR" sz="1400" i="1" dirty="0" err="1">
                <a:solidFill>
                  <a:schemeClr val="bg1"/>
                </a:solidFill>
              </a:rPr>
              <a:t>passato</a:t>
            </a:r>
            <a:r>
              <a:rPr lang="el-GR" sz="1400" i="1" dirty="0">
                <a:solidFill>
                  <a:schemeClr val="bg1"/>
                </a:solidFill>
              </a:rPr>
              <a:t> </a:t>
            </a:r>
            <a:r>
              <a:rPr lang="el-GR" sz="1400" i="1" dirty="0" err="1">
                <a:solidFill>
                  <a:schemeClr val="bg1"/>
                </a:solidFill>
              </a:rPr>
              <a:t>l’esame</a:t>
            </a:r>
            <a:r>
              <a:rPr lang="el-GR" sz="1400" i="1" dirty="0">
                <a:solidFill>
                  <a:schemeClr val="bg1"/>
                </a:solidFill>
              </a:rPr>
              <a:t>.</a:t>
            </a:r>
            <a:endParaRPr lang="el-GR" sz="1400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Τι σημαίνει;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Πότε χρησιμοποιείται;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Τι πρέπει να προσέξω για να σχηματίσω παρόμοια πρόταση;</a:t>
            </a:r>
          </a:p>
          <a:p>
            <a:pPr>
              <a:buNone/>
            </a:pPr>
            <a:r>
              <a:rPr lang="el-GR" sz="1400" b="1" dirty="0">
                <a:solidFill>
                  <a:schemeClr val="bg1"/>
                </a:solidFill>
              </a:rPr>
              <a:t>2. ΠΑΡΑΚΟΛΟΥΘΗΣΗ (ΚΑΤΑ)</a:t>
            </a:r>
            <a:br>
              <a:rPr lang="el-GR" sz="1400" dirty="0">
                <a:solidFill>
                  <a:schemeClr val="bg1"/>
                </a:solidFill>
              </a:rPr>
            </a:br>
            <a:r>
              <a:rPr lang="el-GR" sz="1400" dirty="0" err="1">
                <a:solidFill>
                  <a:schemeClr val="bg1"/>
                </a:solidFill>
              </a:rPr>
              <a:t>Se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avessi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più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tempo</a:t>
            </a:r>
            <a:r>
              <a:rPr lang="el-GR" sz="1400" dirty="0">
                <a:solidFill>
                  <a:schemeClr val="bg1"/>
                </a:solidFill>
              </a:rPr>
              <a:t>, ______ (</a:t>
            </a:r>
            <a:r>
              <a:rPr lang="el-GR" sz="1400" dirty="0" err="1">
                <a:solidFill>
                  <a:schemeClr val="bg1"/>
                </a:solidFill>
              </a:rPr>
              <a:t>viaggiare</a:t>
            </a:r>
            <a:r>
              <a:rPr lang="el-GR" sz="1400" dirty="0">
                <a:solidFill>
                  <a:schemeClr val="bg1"/>
                </a:solidFill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sz="1400" dirty="0" err="1">
                <a:solidFill>
                  <a:schemeClr val="bg1"/>
                </a:solidFill>
              </a:rPr>
              <a:t>Se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fossi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andato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alla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festa</a:t>
            </a:r>
            <a:r>
              <a:rPr lang="el-GR" sz="1400" dirty="0">
                <a:solidFill>
                  <a:schemeClr val="bg1"/>
                </a:solidFill>
              </a:rPr>
              <a:t>, ______ (</a:t>
            </a:r>
            <a:r>
              <a:rPr lang="el-GR" sz="1400" dirty="0" err="1">
                <a:solidFill>
                  <a:schemeClr val="bg1"/>
                </a:solidFill>
              </a:rPr>
              <a:t>divertirsi</a:t>
            </a:r>
            <a:r>
              <a:rPr lang="el-GR" sz="1400" dirty="0">
                <a:solidFill>
                  <a:schemeClr val="bg1"/>
                </a:solidFill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sz="1400" dirty="0" err="1">
                <a:solidFill>
                  <a:schemeClr val="bg1"/>
                </a:solidFill>
              </a:rPr>
              <a:t>Se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avessimo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studiato</a:t>
            </a:r>
            <a:r>
              <a:rPr lang="el-GR" sz="1400" dirty="0">
                <a:solidFill>
                  <a:schemeClr val="bg1"/>
                </a:solidFill>
              </a:rPr>
              <a:t>, ______ (</a:t>
            </a:r>
            <a:r>
              <a:rPr lang="el-GR" sz="1400" dirty="0" err="1">
                <a:solidFill>
                  <a:schemeClr val="bg1"/>
                </a:solidFill>
              </a:rPr>
              <a:t>capire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meglio</a:t>
            </a:r>
            <a:r>
              <a:rPr lang="el-GR" sz="1400" dirty="0">
                <a:solidFill>
                  <a:schemeClr val="bg1"/>
                </a:solidFill>
              </a:rPr>
              <a:t>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Είναι πραγματική ή υποθετική κατάσταση;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Σε ποιον χρόνο αναφέρεται;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Γιατί επιλέγω αυτή τη μορφή;</a:t>
            </a:r>
          </a:p>
          <a:p>
            <a:pPr>
              <a:buNone/>
            </a:pPr>
            <a:r>
              <a:rPr lang="el-GR" sz="1400" b="1" dirty="0">
                <a:solidFill>
                  <a:schemeClr val="bg1"/>
                </a:solidFill>
              </a:rPr>
              <a:t>3. ΑΝΑΣΤΟΧΑΣΜΟΣ (ΜΕΤΑ)</a:t>
            </a:r>
            <a:endParaRPr lang="el-GR" sz="1400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Πού δυσκολεύτηκα;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Πώς αποφάσισα τη σωστή μορφή;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Γράψε τον δικό σου κανόνα: «Χρησιμοποιώ </a:t>
            </a:r>
            <a:r>
              <a:rPr lang="el-GR" sz="1400" dirty="0" err="1">
                <a:solidFill>
                  <a:schemeClr val="bg1"/>
                </a:solidFill>
              </a:rPr>
              <a:t>condizionale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composto</a:t>
            </a:r>
            <a:r>
              <a:rPr lang="el-GR" sz="1400" dirty="0">
                <a:solidFill>
                  <a:schemeClr val="bg1"/>
                </a:solidFill>
              </a:rPr>
              <a:t> όταν…»</a:t>
            </a:r>
          </a:p>
          <a:p>
            <a:pPr>
              <a:buNone/>
            </a:pPr>
            <a:r>
              <a:rPr lang="el-GR" sz="1400" b="1" i="1" dirty="0">
                <a:solidFill>
                  <a:schemeClr val="bg1"/>
                </a:solidFill>
              </a:rPr>
              <a:t>Κεντρική ιδέα: </a:t>
            </a:r>
            <a:r>
              <a:rPr lang="el-GR" sz="1400" i="1" dirty="0">
                <a:solidFill>
                  <a:schemeClr val="bg1"/>
                </a:solidFill>
              </a:rPr>
              <a:t>Δεν μαθαίνω μόνο τον κανόνα — μαθαίνω ΠΩΣ να σκέφτομαι για τον κανόνα.</a:t>
            </a:r>
          </a:p>
          <a:p>
            <a:endParaRPr lang="el-GR" sz="1100" dirty="0">
              <a:solidFill>
                <a:schemeClr val="bg1"/>
              </a:solidFill>
            </a:endParaRP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5D14AB13-5839-9FCD-6B79-F161BC388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309360"/>
            <a:ext cx="640080" cy="548640"/>
          </a:xfrm>
        </p:spPr>
        <p:txBody>
          <a:bodyPr>
            <a:normAutofit/>
          </a:bodyPr>
          <a:lstStyle/>
          <a:p>
            <a:pPr algn="ctr">
              <a:spcAft>
                <a:spcPts val="600"/>
              </a:spcAft>
            </a:pPr>
            <a:fld id="{88E64A17-6E5F-445C-8E55-BA932840849A}" type="slidenum">
              <a:rPr lang="el-GR">
                <a:solidFill>
                  <a:schemeClr val="bg1"/>
                </a:solidFill>
              </a:rPr>
              <a:pPr algn="ctr">
                <a:spcAft>
                  <a:spcPts val="600"/>
                </a:spcAft>
              </a:pPr>
              <a:t>7</a:t>
            </a:fld>
            <a:endParaRPr lang="el-GR">
              <a:solidFill>
                <a:schemeClr val="bg1"/>
              </a:solidFill>
            </a:endParaRP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4E2E02D3-CFCF-4A28-99E0-C8ED96FBCF9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55917" y="6308832"/>
            <a:ext cx="2286000" cy="548640"/>
          </a:xfrm>
        </p:spPr>
        <p:txBody>
          <a:bodyPr anchor="ctr">
            <a:normAutofit/>
          </a:bodyPr>
          <a:lstStyle/>
          <a:p>
            <a:pPr algn="r">
              <a:spcAft>
                <a:spcPts val="600"/>
              </a:spcAft>
            </a:pPr>
            <a:fld id="{76C9839C-3CE6-4BAC-8BD7-FF3B0C62BE7C}" type="datetime1">
              <a:rPr lang="el-GR" sz="1050">
                <a:solidFill>
                  <a:schemeClr val="bg1"/>
                </a:solidFill>
              </a:rPr>
              <a:pPr algn="r">
                <a:spcAft>
                  <a:spcPts val="600"/>
                </a:spcAft>
              </a:pPr>
              <a:t>29/3/2026</a:t>
            </a:fld>
            <a:endParaRPr lang="el-GR" sz="105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98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38F5530-DA31-4B62-8DF9-56A1A3B6B6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AEFAF95-013F-4375-AAF4-033AC93F5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tx1"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8735E28-7236-42D8-A5E1-A0F302FE87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2075420"/>
            <a:ext cx="12048729" cy="4093306"/>
            <a:chOff x="1" y="2075420"/>
            <a:chExt cx="12048729" cy="4093306"/>
          </a:xfrm>
        </p:grpSpPr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F3642881-D4B2-4CC2-A287-0FA0006F3A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7942191" y="2507571"/>
              <a:ext cx="3563871" cy="3563871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01C50C6-CC43-4D9E-B2AB-F373712E43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0435065" y="4048931"/>
              <a:ext cx="1381607" cy="1381607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26E7187D-0938-461D-BFC5-89EEF35062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1" y="2075420"/>
              <a:ext cx="3144364" cy="3144364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20000"/>
                  </a:schemeClr>
                </a:gs>
                <a:gs pos="100000">
                  <a:schemeClr val="tx2">
                    <a:lumMod val="50000"/>
                    <a:alpha val="1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34C951A-9754-438B-9D57-E6B93B6E4C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2600000">
              <a:off x="10150845" y="4270841"/>
              <a:ext cx="1897885" cy="1897885"/>
            </a:xfrm>
            <a:prstGeom prst="ellipse">
              <a:avLst/>
            </a:prstGeom>
            <a:gradFill>
              <a:gsLst>
                <a:gs pos="0">
                  <a:schemeClr val="tx2">
                    <a:lumMod val="75000"/>
                    <a:alpha val="10000"/>
                  </a:schemeClr>
                </a:gs>
                <a:gs pos="100000">
                  <a:schemeClr val="tx2">
                    <a:lumMod val="75000"/>
                    <a:alpha val="2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FCCC8FCE-0563-4147-B2A2-7C81702EBE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046780" y="3040492"/>
              <a:ext cx="2579322" cy="2579322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20000"/>
                    </a:schemeClr>
                  </a:gs>
                  <a:gs pos="100000">
                    <a:schemeClr val="tx2">
                      <a:lumMod val="50000"/>
                      <a:alpha val="2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E68FC26-41A9-4C82-BE7F-E9344CDC4F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4500000">
              <a:off x="2224640" y="3193975"/>
              <a:ext cx="2243193" cy="2243193"/>
            </a:xfrm>
            <a:prstGeom prst="ellipse">
              <a:avLst/>
            </a:prstGeom>
            <a:noFill/>
            <a:ln w="31750">
              <a:gradFill>
                <a:gsLst>
                  <a:gs pos="0">
                    <a:schemeClr val="tx2">
                      <a:lumMod val="60000"/>
                      <a:lumOff val="40000"/>
                      <a:alpha val="10000"/>
                    </a:schemeClr>
                  </a:gs>
                  <a:gs pos="100000">
                    <a:schemeClr val="tx2">
                      <a:lumMod val="50000"/>
                      <a:alpha val="1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FBB336D1-2562-4680-B29B-E22C603C0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10438146" y="1042605"/>
            <a:ext cx="2796461" cy="71125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0"/>
                </a:schemeClr>
              </a:gs>
              <a:gs pos="100000">
                <a:schemeClr val="tx2">
                  <a:lumMod val="75000"/>
                  <a:alpha val="1000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EED3885-4010-4FBE-A045-DC59CAE78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259539" y="317578"/>
            <a:ext cx="548640" cy="549007"/>
            <a:chOff x="7029447" y="3514725"/>
            <a:chExt cx="1285875" cy="549007"/>
          </a:xfrm>
        </p:grpSpPr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C3D74F45-ED22-46E8-8A8C-85550ED981F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7F675583-78ED-4BEC-8424-37068227E8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C9BD9726-207D-4725-AA6E-5147080D5B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B1A43941-4783-4A0B-9385-1952F9F89D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75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B4806F9C-3233-4FC3-B300-D5AA58A5CD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1" y="6140785"/>
            <a:ext cx="6095997" cy="711252"/>
          </a:xfrm>
          <a:prstGeom prst="rect">
            <a:avLst/>
          </a:prstGeom>
          <a:gradFill flip="none" rotWithShape="1">
            <a:gsLst>
              <a:gs pos="10000">
                <a:schemeClr val="tx2">
                  <a:lumMod val="50000"/>
                  <a:alpha val="10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0E3F9FC-BB7B-433D-8A4F-1BCFA582E0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616345" y="5940560"/>
            <a:ext cx="1285875" cy="549007"/>
            <a:chOff x="7029447" y="3514725"/>
            <a:chExt cx="1285875" cy="54900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406F394-9D6F-4986-A3AF-6EF16DEDE6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514725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54F98CF1-0C8F-435D-846B-D3C506378FC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697727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2781ACDD-4A0F-4369-A468-3FEC355F8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3880729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2BB34D61-E762-4862-9DA8-702D97A362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7029447" y="4063732"/>
              <a:ext cx="1285875" cy="0"/>
            </a:xfrm>
            <a:prstGeom prst="line">
              <a:avLst/>
            </a:prstGeom>
            <a:ln w="31750" cap="rnd" cmpd="sng">
              <a:gradFill>
                <a:gsLst>
                  <a:gs pos="0">
                    <a:schemeClr val="tx2">
                      <a:lumMod val="60000"/>
                      <a:lumOff val="40000"/>
                      <a:alpha val="40000"/>
                    </a:schemeClr>
                  </a:gs>
                  <a:gs pos="100000">
                    <a:schemeClr val="tx2">
                      <a:lumMod val="50000"/>
                      <a:alpha val="40000"/>
                    </a:schemeClr>
                  </a:gs>
                </a:gsLst>
                <a:lin ang="5400000" scaled="1"/>
              </a:gra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Τίτλος 1">
            <a:extLst>
              <a:ext uri="{FF2B5EF4-FFF2-40B4-BE49-F238E27FC236}">
                <a16:creationId xmlns:a16="http://schemas.microsoft.com/office/drawing/2014/main" id="{45A0C0F4-7898-309C-EAA9-071C850737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630936"/>
            <a:ext cx="3849624" cy="5626947"/>
          </a:xfrm>
          <a:noFill/>
        </p:spPr>
        <p:txBody>
          <a:bodyPr anchor="ctr">
            <a:normAutofit/>
          </a:bodyPr>
          <a:lstStyle/>
          <a:p>
            <a:r>
              <a:rPr kumimoji="0" lang="el-GR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Μικρο</a:t>
            </a:r>
            <a:r>
              <a:rPr kumimoji="0" lang="el-GR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-δραστηριότητα SRL και ΑΙ: </a:t>
            </a:r>
            <a:r>
              <a:rPr kumimoji="0" lang="el-GR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Condizionale</a:t>
            </a:r>
            <a:r>
              <a:rPr kumimoji="0" lang="el-GR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 </a:t>
            </a:r>
            <a:r>
              <a:rPr kumimoji="0" lang="el-GR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 Display" panose="02110004020202020204"/>
                <a:ea typeface="+mj-ea"/>
                <a:cs typeface="+mj-cs"/>
              </a:rPr>
              <a:t>composto</a:t>
            </a:r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5C9C45BF-FE18-CC2D-C267-4E116532A2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5538" y="152400"/>
            <a:ext cx="6545206" cy="6388022"/>
          </a:xfrm>
          <a:noFill/>
        </p:spPr>
        <p:txBody>
          <a:bodyPr anchor="ctr">
            <a:normAutofit/>
          </a:bodyPr>
          <a:lstStyle/>
          <a:p>
            <a:pPr>
              <a:buNone/>
            </a:pPr>
            <a:r>
              <a:rPr lang="el-GR" sz="1400" b="1" dirty="0">
                <a:solidFill>
                  <a:schemeClr val="bg1"/>
                </a:solidFill>
              </a:rPr>
              <a:t>1. ΣΧΕΔΙΑΣΜΟΣ (ΠΡΙΝ)</a:t>
            </a:r>
            <a:br>
              <a:rPr lang="el-GR" sz="1400" dirty="0">
                <a:solidFill>
                  <a:schemeClr val="bg1"/>
                </a:solidFill>
              </a:rPr>
            </a:br>
            <a:r>
              <a:rPr lang="el-GR" sz="1400" dirty="0">
                <a:solidFill>
                  <a:schemeClr val="bg1"/>
                </a:solidFill>
              </a:rPr>
              <a:t>Διαβάστε: </a:t>
            </a:r>
            <a:r>
              <a:rPr lang="el-GR" sz="1400" i="1" dirty="0" err="1">
                <a:solidFill>
                  <a:schemeClr val="bg1"/>
                </a:solidFill>
              </a:rPr>
              <a:t>Se</a:t>
            </a:r>
            <a:r>
              <a:rPr lang="el-GR" sz="1400" i="1" dirty="0">
                <a:solidFill>
                  <a:schemeClr val="bg1"/>
                </a:solidFill>
              </a:rPr>
              <a:t> </a:t>
            </a:r>
            <a:r>
              <a:rPr lang="el-GR" sz="1400" i="1" dirty="0" err="1">
                <a:solidFill>
                  <a:schemeClr val="bg1"/>
                </a:solidFill>
              </a:rPr>
              <a:t>avessi</a:t>
            </a:r>
            <a:r>
              <a:rPr lang="el-GR" sz="1400" i="1" dirty="0">
                <a:solidFill>
                  <a:schemeClr val="bg1"/>
                </a:solidFill>
              </a:rPr>
              <a:t> </a:t>
            </a:r>
            <a:r>
              <a:rPr lang="el-GR" sz="1400" i="1" dirty="0" err="1">
                <a:solidFill>
                  <a:schemeClr val="bg1"/>
                </a:solidFill>
              </a:rPr>
              <a:t>studiato</a:t>
            </a:r>
            <a:r>
              <a:rPr lang="el-GR" sz="1400" i="1" dirty="0">
                <a:solidFill>
                  <a:schemeClr val="bg1"/>
                </a:solidFill>
              </a:rPr>
              <a:t>, </a:t>
            </a:r>
            <a:r>
              <a:rPr lang="el-GR" sz="1400" i="1" dirty="0" err="1">
                <a:solidFill>
                  <a:schemeClr val="bg1"/>
                </a:solidFill>
              </a:rPr>
              <a:t>avrei</a:t>
            </a:r>
            <a:r>
              <a:rPr lang="el-GR" sz="1400" i="1" dirty="0">
                <a:solidFill>
                  <a:schemeClr val="bg1"/>
                </a:solidFill>
              </a:rPr>
              <a:t> </a:t>
            </a:r>
            <a:r>
              <a:rPr lang="el-GR" sz="1400" i="1" dirty="0" err="1">
                <a:solidFill>
                  <a:schemeClr val="bg1"/>
                </a:solidFill>
              </a:rPr>
              <a:t>passato</a:t>
            </a:r>
            <a:r>
              <a:rPr lang="el-GR" sz="1400" i="1" dirty="0">
                <a:solidFill>
                  <a:schemeClr val="bg1"/>
                </a:solidFill>
              </a:rPr>
              <a:t> </a:t>
            </a:r>
            <a:r>
              <a:rPr lang="el-GR" sz="1400" i="1" dirty="0" err="1">
                <a:solidFill>
                  <a:schemeClr val="bg1"/>
                </a:solidFill>
              </a:rPr>
              <a:t>l’esame</a:t>
            </a:r>
            <a:r>
              <a:rPr lang="el-GR" sz="1400" i="1" dirty="0">
                <a:solidFill>
                  <a:schemeClr val="bg1"/>
                </a:solidFill>
              </a:rPr>
              <a:t>.</a:t>
            </a:r>
            <a:endParaRPr lang="el-GR" sz="1400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Τι νομίζω ότι σημαίνει;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Πότε χρησιμοποιείται;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Τι θέλω να μου εξηγήσει η AI;</a:t>
            </a:r>
          </a:p>
          <a:p>
            <a:pPr>
              <a:buNone/>
            </a:pPr>
            <a:r>
              <a:rPr lang="el-GR" sz="1400" dirty="0">
                <a:solidFill>
                  <a:schemeClr val="bg1"/>
                </a:solidFill>
              </a:rPr>
              <a:t>Γράψε το </a:t>
            </a:r>
            <a:r>
              <a:rPr lang="el-GR" sz="1400" dirty="0" err="1">
                <a:solidFill>
                  <a:schemeClr val="bg1"/>
                </a:solidFill>
              </a:rPr>
              <a:t>prompt</a:t>
            </a:r>
            <a:r>
              <a:rPr lang="el-GR" sz="1400" dirty="0">
                <a:solidFill>
                  <a:schemeClr val="bg1"/>
                </a:solidFill>
              </a:rPr>
              <a:t> σου: «Εξήγησέ μου το </a:t>
            </a:r>
            <a:r>
              <a:rPr lang="el-GR" sz="1400" dirty="0" err="1">
                <a:solidFill>
                  <a:schemeClr val="bg1"/>
                </a:solidFill>
              </a:rPr>
              <a:t>condizionale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composto</a:t>
            </a:r>
            <a:r>
              <a:rPr lang="el-GR" sz="1400" dirty="0">
                <a:solidFill>
                  <a:schemeClr val="bg1"/>
                </a:solidFill>
              </a:rPr>
              <a:t> με απλό παράδειγμα»</a:t>
            </a:r>
          </a:p>
          <a:p>
            <a:pPr>
              <a:buNone/>
            </a:pPr>
            <a:r>
              <a:rPr lang="el-GR" sz="1400" b="1" dirty="0">
                <a:solidFill>
                  <a:schemeClr val="bg1"/>
                </a:solidFill>
              </a:rPr>
              <a:t>2. ΠΑΡΑΚΟΛΟΥΘΗΣΗ (ΚΑΤΑ)</a:t>
            </a:r>
            <a:br>
              <a:rPr lang="el-GR" sz="1400" dirty="0">
                <a:solidFill>
                  <a:schemeClr val="bg1"/>
                </a:solidFill>
              </a:rPr>
            </a:br>
            <a:r>
              <a:rPr lang="el-GR" sz="1400" dirty="0">
                <a:solidFill>
                  <a:schemeClr val="bg1"/>
                </a:solidFill>
              </a:rPr>
              <a:t>Χρησιμοποίησε την AI και σύγκρινε με τη σκέψη σου.</a:t>
            </a:r>
          </a:p>
          <a:p>
            <a:pPr>
              <a:buNone/>
            </a:pPr>
            <a:r>
              <a:rPr lang="el-GR" sz="1400" dirty="0">
                <a:solidFill>
                  <a:schemeClr val="bg1"/>
                </a:solidFill>
              </a:rPr>
              <a:t>Συμπλήρωσε: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sz="1400" dirty="0" err="1">
                <a:solidFill>
                  <a:schemeClr val="bg1"/>
                </a:solidFill>
              </a:rPr>
              <a:t>Se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avessi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più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tempo</a:t>
            </a:r>
            <a:r>
              <a:rPr lang="el-GR" sz="1400" dirty="0">
                <a:solidFill>
                  <a:schemeClr val="bg1"/>
                </a:solidFill>
              </a:rPr>
              <a:t>, ______ (</a:t>
            </a:r>
            <a:r>
              <a:rPr lang="el-GR" sz="1400" dirty="0" err="1">
                <a:solidFill>
                  <a:schemeClr val="bg1"/>
                </a:solidFill>
              </a:rPr>
              <a:t>viaggiare</a:t>
            </a:r>
            <a:r>
              <a:rPr lang="el-GR" sz="1400" dirty="0">
                <a:solidFill>
                  <a:schemeClr val="bg1"/>
                </a:solidFill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sz="1400" dirty="0" err="1">
                <a:solidFill>
                  <a:schemeClr val="bg1"/>
                </a:solidFill>
              </a:rPr>
              <a:t>Se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fossi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andato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alla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festa</a:t>
            </a:r>
            <a:r>
              <a:rPr lang="el-GR" sz="1400" dirty="0">
                <a:solidFill>
                  <a:schemeClr val="bg1"/>
                </a:solidFill>
              </a:rPr>
              <a:t>, ______ (</a:t>
            </a:r>
            <a:r>
              <a:rPr lang="el-GR" sz="1400" dirty="0" err="1">
                <a:solidFill>
                  <a:schemeClr val="bg1"/>
                </a:solidFill>
              </a:rPr>
              <a:t>divertirsi</a:t>
            </a:r>
            <a:r>
              <a:rPr lang="el-GR" sz="1400" dirty="0">
                <a:solidFill>
                  <a:schemeClr val="bg1"/>
                </a:solidFill>
              </a:rPr>
              <a:t>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l-GR" sz="1400" dirty="0" err="1">
                <a:solidFill>
                  <a:schemeClr val="bg1"/>
                </a:solidFill>
              </a:rPr>
              <a:t>Se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avessimo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studiato</a:t>
            </a:r>
            <a:r>
              <a:rPr lang="el-GR" sz="1400" dirty="0">
                <a:solidFill>
                  <a:schemeClr val="bg1"/>
                </a:solidFill>
              </a:rPr>
              <a:t>, ______ (</a:t>
            </a:r>
            <a:r>
              <a:rPr lang="el-GR" sz="1400" dirty="0" err="1">
                <a:solidFill>
                  <a:schemeClr val="bg1"/>
                </a:solidFill>
              </a:rPr>
              <a:t>capire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meglio</a:t>
            </a:r>
            <a:r>
              <a:rPr lang="el-GR" sz="1400" dirty="0">
                <a:solidFill>
                  <a:schemeClr val="bg1"/>
                </a:solidFill>
              </a:rPr>
              <a:t>)</a:t>
            </a:r>
          </a:p>
          <a:p>
            <a:pPr>
              <a:buNone/>
            </a:pPr>
            <a:r>
              <a:rPr lang="el-GR" sz="1400" dirty="0">
                <a:solidFill>
                  <a:schemeClr val="bg1"/>
                </a:solidFill>
              </a:rPr>
              <a:t>Ρώτησε την AI: «Είναι σωστή η πρότασή μου; Γιατί;»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Τι κατάλαβα καλύτερα;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Πού διαφωνώ με την AI;</a:t>
            </a:r>
          </a:p>
          <a:p>
            <a:pPr>
              <a:buNone/>
            </a:pPr>
            <a:r>
              <a:rPr lang="el-GR" sz="1400" b="1" dirty="0">
                <a:solidFill>
                  <a:schemeClr val="bg1"/>
                </a:solidFill>
              </a:rPr>
              <a:t>3. ΑΝΑΣΤΟΧΑΣΜΟΣ (ΜΕΤΑ)</a:t>
            </a:r>
            <a:endParaRPr lang="el-GR" sz="1400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Τι με βοήθησε περισσότερο: η δική μου σκέψη ή η AI;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Πώς μπορώ να κάνω καλύτερες ερωτήσεις;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l-GR" sz="1400" dirty="0">
                <a:solidFill>
                  <a:schemeClr val="bg1"/>
                </a:solidFill>
              </a:rPr>
              <a:t>Γράψε τον δικό σου κανόνα: «Χρησιμοποιώ </a:t>
            </a:r>
            <a:r>
              <a:rPr lang="el-GR" sz="1400" dirty="0" err="1">
                <a:solidFill>
                  <a:schemeClr val="bg1"/>
                </a:solidFill>
              </a:rPr>
              <a:t>condizionale</a:t>
            </a:r>
            <a:r>
              <a:rPr lang="el-GR" sz="1400" dirty="0">
                <a:solidFill>
                  <a:schemeClr val="bg1"/>
                </a:solidFill>
              </a:rPr>
              <a:t> </a:t>
            </a:r>
            <a:r>
              <a:rPr lang="el-GR" sz="1400" dirty="0" err="1">
                <a:solidFill>
                  <a:schemeClr val="bg1"/>
                </a:solidFill>
              </a:rPr>
              <a:t>composto</a:t>
            </a:r>
            <a:r>
              <a:rPr lang="el-GR" sz="1400" dirty="0">
                <a:solidFill>
                  <a:schemeClr val="bg1"/>
                </a:solidFill>
              </a:rPr>
              <a:t> όταν…»</a:t>
            </a:r>
          </a:p>
          <a:p>
            <a:pPr>
              <a:buNone/>
            </a:pPr>
            <a:r>
              <a:rPr lang="el-GR" sz="1400" b="1" dirty="0">
                <a:solidFill>
                  <a:schemeClr val="bg1"/>
                </a:solidFill>
              </a:rPr>
              <a:t>Κεντρική ιδέα: </a:t>
            </a:r>
            <a:r>
              <a:rPr lang="el-GR" sz="1400" dirty="0">
                <a:solidFill>
                  <a:schemeClr val="bg1"/>
                </a:solidFill>
              </a:rPr>
              <a:t>Η AI δεν σκέφτεται για μένα — με βοηθά να σκέφτομαι καλύτερα.</a:t>
            </a:r>
          </a:p>
          <a:p>
            <a:endParaRPr lang="el-GR" sz="1400" dirty="0">
              <a:solidFill>
                <a:schemeClr val="bg1"/>
              </a:solidFill>
            </a:endParaRPr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62A6D324-AE3A-3A7D-5680-D94DCA839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6309360"/>
            <a:ext cx="640080" cy="548640"/>
          </a:xfrm>
        </p:spPr>
        <p:txBody>
          <a:bodyPr>
            <a:normAutofit/>
          </a:bodyPr>
          <a:lstStyle/>
          <a:p>
            <a:pPr algn="ctr">
              <a:spcAft>
                <a:spcPts val="600"/>
              </a:spcAft>
            </a:pPr>
            <a:fld id="{88E64A17-6E5F-445C-8E55-BA932840849A}" type="slidenum">
              <a:rPr lang="el-GR">
                <a:solidFill>
                  <a:schemeClr val="bg1"/>
                </a:solidFill>
              </a:rPr>
              <a:pPr algn="ctr">
                <a:spcAft>
                  <a:spcPts val="600"/>
                </a:spcAft>
              </a:pPr>
              <a:t>8</a:t>
            </a:fld>
            <a:endParaRPr lang="el-GR">
              <a:solidFill>
                <a:schemeClr val="bg1"/>
              </a:solidFill>
            </a:endParaRP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AEEEBE6D-AE83-DBAD-CB54-B61C8F7F3A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155917" y="6308832"/>
            <a:ext cx="2286000" cy="548640"/>
          </a:xfrm>
        </p:spPr>
        <p:txBody>
          <a:bodyPr anchor="ctr">
            <a:normAutofit/>
          </a:bodyPr>
          <a:lstStyle/>
          <a:p>
            <a:pPr algn="r">
              <a:spcAft>
                <a:spcPts val="600"/>
              </a:spcAft>
            </a:pPr>
            <a:fld id="{76C9839C-3CE6-4BAC-8BD7-FF3B0C62BE7C}" type="datetime1">
              <a:rPr lang="el-GR" sz="1050">
                <a:solidFill>
                  <a:schemeClr val="bg1"/>
                </a:solidFill>
              </a:rPr>
              <a:pPr algn="r">
                <a:spcAft>
                  <a:spcPts val="600"/>
                </a:spcAft>
              </a:pPr>
              <a:t>29/3/2026</a:t>
            </a:fld>
            <a:endParaRPr lang="el-GR" sz="105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012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12D33924-5BC1-229E-09D2-2C3E1423F9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141" y="1450655"/>
            <a:ext cx="3932030" cy="3956690"/>
          </a:xfrm>
        </p:spPr>
        <p:txBody>
          <a:bodyPr anchor="ctr">
            <a:normAutofit/>
          </a:bodyPr>
          <a:lstStyle/>
          <a:p>
            <a:r>
              <a:rPr lang="el-GR" sz="5600">
                <a:solidFill>
                  <a:schemeClr val="bg1"/>
                </a:solidFill>
              </a:rPr>
              <a:t>Συμπέρασμα</a:t>
            </a:r>
            <a:br>
              <a:rPr lang="el-GR" sz="5600">
                <a:solidFill>
                  <a:schemeClr val="bg1"/>
                </a:solidFill>
              </a:rPr>
            </a:br>
            <a:endParaRPr lang="el-GR" sz="5600">
              <a:solidFill>
                <a:schemeClr val="bg1"/>
              </a:solidFill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67633D1-6EE6-4118-B9F0-B363477BE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1450655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AD7FFC6-42A9-49CB-B5E9-B3F6B03833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014141" y="5408571"/>
            <a:ext cx="393203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F110CE3-ABD3-8AD0-31ED-C00153A904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108061"/>
            <a:ext cx="5008901" cy="4571972"/>
          </a:xfrm>
        </p:spPr>
        <p:txBody>
          <a:bodyPr anchor="ctr">
            <a:normAutofit/>
          </a:bodyPr>
          <a:lstStyle/>
          <a:p>
            <a:r>
              <a:rPr lang="el-GR" sz="2000" dirty="0">
                <a:solidFill>
                  <a:schemeClr val="bg1"/>
                </a:solidFill>
              </a:rPr>
              <a:t>Η AI δεν είναι στρατηγική μάθησης</a:t>
            </a:r>
          </a:p>
          <a:p>
            <a:r>
              <a:rPr lang="el-GR" sz="2000" dirty="0">
                <a:solidFill>
                  <a:schemeClr val="bg1"/>
                </a:solidFill>
              </a:rPr>
              <a:t>Οι στρατηγικές διδάσκονται</a:t>
            </a:r>
          </a:p>
          <a:p>
            <a:r>
              <a:rPr lang="el-GR" sz="2000" dirty="0">
                <a:solidFill>
                  <a:schemeClr val="bg1"/>
                </a:solidFill>
              </a:rPr>
              <a:t>Ο εκπαιδευτικός παραμένει κεντρικός παράγων</a:t>
            </a:r>
          </a:p>
          <a:p>
            <a:pPr marL="0" indent="0">
              <a:buNone/>
            </a:pPr>
            <a:endParaRPr lang="el-GR" sz="2000" dirty="0">
              <a:solidFill>
                <a:schemeClr val="bg1"/>
              </a:solidFill>
            </a:endParaRP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3EC4515E-72A1-44D1-75DD-44380C69DC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19B9D-6FCF-4592-8A24-1FDABED527AD}" type="datetime1">
              <a:rPr lang="el-GR" smtClean="0"/>
              <a:t>29/3/2026</a:t>
            </a:fld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9DBFF726-2CD0-79A4-011C-C4E89EEFB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64A17-6E5F-445C-8E55-BA932840849A}" type="slidenum">
              <a:rPr lang="el-GR" smtClean="0"/>
              <a:t>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33317666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700</Words>
  <Application>Microsoft Office PowerPoint</Application>
  <PresentationFormat>Ευρεία οθόνη</PresentationFormat>
  <Paragraphs>114</Paragraphs>
  <Slides>11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5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11</vt:i4>
      </vt:variant>
    </vt:vector>
  </HeadingPairs>
  <TitlesOfParts>
    <vt:vector size="17" baseType="lpstr">
      <vt:lpstr>Aptos</vt:lpstr>
      <vt:lpstr>Aptos Display</vt:lpstr>
      <vt:lpstr>Arial</vt:lpstr>
      <vt:lpstr>Calibri</vt:lpstr>
      <vt:lpstr>Wingdings</vt:lpstr>
      <vt:lpstr>Θέμα του Office</vt:lpstr>
      <vt:lpstr>Teachers as Strategy Mediators</vt:lpstr>
      <vt:lpstr>Εισαγωγή – Πλαίσιο του προβλήματος</vt:lpstr>
      <vt:lpstr>Αυτορρυθμιζόμενη Μάθηση (SRL) </vt:lpstr>
      <vt:lpstr>AI και μάθηση</vt:lpstr>
      <vt:lpstr>Ανάλυση αναγκών επιμόρφωσης εκπαιδευτικών </vt:lpstr>
      <vt:lpstr>Παιδαγωγικός σχεδιασμός </vt:lpstr>
      <vt:lpstr>Μικρο-δραστηριότητα SRL:  Condizionale composto </vt:lpstr>
      <vt:lpstr>Μικρο-δραστηριότητα SRL και ΑΙ: Condizionale composto</vt:lpstr>
      <vt:lpstr>Συμπέρασμα </vt:lpstr>
      <vt:lpstr>Βιβλιογραφία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Katerina Florou</dc:creator>
  <cp:lastModifiedBy>Aikaterini Florou</cp:lastModifiedBy>
  <cp:revision>3</cp:revision>
  <dcterms:created xsi:type="dcterms:W3CDTF">2026-03-26T13:15:00Z</dcterms:created>
  <dcterms:modified xsi:type="dcterms:W3CDTF">2026-03-29T19:34:56Z</dcterms:modified>
</cp:coreProperties>
</file>